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317" r:id="rId4"/>
    <p:sldId id="257" r:id="rId5"/>
    <p:sldId id="261" r:id="rId6"/>
    <p:sldId id="260" r:id="rId7"/>
    <p:sldId id="259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11" r:id="rId24"/>
    <p:sldId id="308" r:id="rId25"/>
    <p:sldId id="309" r:id="rId26"/>
    <p:sldId id="315" r:id="rId27"/>
    <p:sldId id="314" r:id="rId28"/>
    <p:sldId id="307" r:id="rId29"/>
    <p:sldId id="313" r:id="rId30"/>
    <p:sldId id="306" r:id="rId31"/>
    <p:sldId id="316" r:id="rId32"/>
    <p:sldId id="276" r:id="rId33"/>
    <p:sldId id="277" r:id="rId34"/>
    <p:sldId id="278" r:id="rId35"/>
    <p:sldId id="312" r:id="rId36"/>
    <p:sldId id="319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304" r:id="rId47"/>
    <p:sldId id="305" r:id="rId48"/>
    <p:sldId id="288" r:id="rId49"/>
    <p:sldId id="303" r:id="rId50"/>
    <p:sldId id="289" r:id="rId51"/>
    <p:sldId id="290" r:id="rId52"/>
    <p:sldId id="299" r:id="rId53"/>
    <p:sldId id="300" r:id="rId54"/>
    <p:sldId id="301" r:id="rId55"/>
    <p:sldId id="302" r:id="rId56"/>
    <p:sldId id="310" r:id="rId57"/>
    <p:sldId id="291" r:id="rId58"/>
    <p:sldId id="292" r:id="rId59"/>
    <p:sldId id="293" r:id="rId60"/>
    <p:sldId id="294" r:id="rId61"/>
    <p:sldId id="29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FE67D6-DAF6-4610-8E09-4B3DFB82A5B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F55C58-BD4E-45F7-B43C-4A1BBCE4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E67D6-DAF6-4610-8E09-4B3DFB82A5B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55C58-BD4E-45F7-B43C-4A1BBCE4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E67D6-DAF6-4610-8E09-4B3DFB82A5B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55C58-BD4E-45F7-B43C-4A1BBCE4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E67D6-DAF6-4610-8E09-4B3DFB82A5B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55C58-BD4E-45F7-B43C-4A1BBCE4D1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E67D6-DAF6-4610-8E09-4B3DFB82A5B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55C58-BD4E-45F7-B43C-4A1BBCE4D1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E67D6-DAF6-4610-8E09-4B3DFB82A5B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55C58-BD4E-45F7-B43C-4A1BBCE4D1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E67D6-DAF6-4610-8E09-4B3DFB82A5B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55C58-BD4E-45F7-B43C-4A1BBCE4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E67D6-DAF6-4610-8E09-4B3DFB82A5B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55C58-BD4E-45F7-B43C-4A1BBCE4D1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E67D6-DAF6-4610-8E09-4B3DFB82A5B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55C58-BD4E-45F7-B43C-4A1BBCE4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FE67D6-DAF6-4610-8E09-4B3DFB82A5B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F55C58-BD4E-45F7-B43C-4A1BBCE4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FE67D6-DAF6-4610-8E09-4B3DFB82A5B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F55C58-BD4E-45F7-B43C-4A1BBCE4D1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FE67D6-DAF6-4610-8E09-4B3DFB82A5B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F55C58-BD4E-45F7-B43C-4A1BBCE4D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10762"/>
          </a:xfrm>
        </p:spPr>
        <p:txBody>
          <a:bodyPr>
            <a:normAutofit/>
          </a:bodyPr>
          <a:lstStyle/>
          <a:p>
            <a:r>
              <a:rPr lang="en-US" dirty="0" smtClean="0"/>
              <a:t>Unit 1- Basics of Fluid Power and Pumps</a:t>
            </a:r>
            <a:br>
              <a:rPr lang="en-US" dirty="0" smtClean="0"/>
            </a:br>
            <a:r>
              <a:rPr lang="en-US" sz="2000" dirty="0" smtClean="0"/>
              <a:t>(part1)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Dr. S.S. </a:t>
            </a:r>
            <a:r>
              <a:rPr lang="en-US" dirty="0" err="1" smtClean="0"/>
              <a:t>Deshpande</a:t>
            </a:r>
            <a:r>
              <a:rPr lang="en-US" dirty="0" smtClean="0"/>
              <a:t>, Associate Professor (Mechanical Engineering)</a:t>
            </a:r>
          </a:p>
          <a:p>
            <a:r>
              <a:rPr lang="en-US" dirty="0" smtClean="0"/>
              <a:t>GCOER </a:t>
            </a:r>
            <a:r>
              <a:rPr lang="en-US" dirty="0" err="1" smtClean="0"/>
              <a:t>Avasari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drop (Kg/m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l-GR" dirty="0" smtClean="0"/>
              <a:t>ρ</a:t>
            </a:r>
            <a:r>
              <a:rPr lang="en-US" dirty="0" smtClean="0"/>
              <a:t>= density (kg/m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the formula is multiplied by g … Kg/m</a:t>
            </a:r>
            <a:r>
              <a:rPr lang="en-US" baseline="30000" dirty="0" smtClean="0"/>
              <a:t>2</a:t>
            </a:r>
            <a:r>
              <a:rPr lang="en-US" dirty="0" smtClean="0"/>
              <a:t> unit becomes</a:t>
            </a:r>
            <a:r>
              <a:rPr lang="en-US" baseline="30000" dirty="0" smtClean="0"/>
              <a:t> </a:t>
            </a:r>
            <a:r>
              <a:rPr lang="en-US" dirty="0" smtClean="0"/>
              <a:t>N/m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if cm is </a:t>
            </a:r>
            <a:r>
              <a:rPr lang="en-US" smtClean="0"/>
              <a:t>used …..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362200" y="3733800"/>
          <a:ext cx="4267200" cy="1060450"/>
        </p:xfrm>
        <a:graphic>
          <a:graphicData uri="http://schemas.openxmlformats.org/presentationml/2006/ole">
            <p:oleObj spid="_x0000_s3075" name="Equation" r:id="rId3" imgW="120636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</a:t>
            </a:r>
          </a:p>
          <a:p>
            <a:r>
              <a:rPr lang="en-US" dirty="0" smtClean="0"/>
              <a:t>Converts mechanical power of the prime mover to hydraulic power by pressuring the oil</a:t>
            </a:r>
          </a:p>
          <a:p>
            <a:r>
              <a:rPr lang="en-US" dirty="0" smtClean="0"/>
              <a:t>Fluid is supplied to various parts</a:t>
            </a:r>
          </a:p>
          <a:p>
            <a:r>
              <a:rPr lang="en-US" dirty="0" smtClean="0"/>
              <a:t>Flow rate, pressure</a:t>
            </a:r>
          </a:p>
          <a:p>
            <a:r>
              <a:rPr lang="en-US" dirty="0" smtClean="0"/>
              <a:t>As the fluid encounters load/resistance, pressure is developed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suction line of pump</a:t>
            </a:r>
          </a:p>
          <a:p>
            <a:r>
              <a:rPr lang="en-US" dirty="0" smtClean="0"/>
              <a:t>Vapor pressure </a:t>
            </a:r>
          </a:p>
          <a:p>
            <a:r>
              <a:rPr lang="en-US" dirty="0" smtClean="0"/>
              <a:t>Bubble formation</a:t>
            </a:r>
          </a:p>
          <a:p>
            <a:r>
              <a:rPr lang="en-US" dirty="0" smtClean="0"/>
              <a:t>When bubble collapse, vacuum is created</a:t>
            </a:r>
          </a:p>
          <a:p>
            <a:r>
              <a:rPr lang="en-US" dirty="0" smtClean="0"/>
              <a:t>Liquid from surrounding region rushes to this spot </a:t>
            </a:r>
          </a:p>
          <a:p>
            <a:r>
              <a:rPr lang="en-US" dirty="0" smtClean="0"/>
              <a:t>create a momentary   high pressure </a:t>
            </a:r>
          </a:p>
          <a:p>
            <a:r>
              <a:rPr lang="en-US" dirty="0" smtClean="0"/>
              <a:t>Damages metal part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Cavitation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Inlet (suction)</a:t>
            </a:r>
          </a:p>
          <a:p>
            <a:r>
              <a:rPr lang="en-US" dirty="0" smtClean="0"/>
              <a:t>Outlet (delivery)</a:t>
            </a:r>
          </a:p>
          <a:p>
            <a:r>
              <a:rPr lang="en-US" dirty="0" smtClean="0"/>
              <a:t>Continuous supply of fluid at inlet by sump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Positive displacement of pump (hydrostatic)</a:t>
            </a:r>
          </a:p>
          <a:p>
            <a:r>
              <a:rPr lang="en-US" dirty="0" err="1" smtClean="0"/>
              <a:t>Rotodynamic</a:t>
            </a:r>
            <a:r>
              <a:rPr lang="en-US" dirty="0" smtClean="0"/>
              <a:t> pumps (hydro dynamic)</a:t>
            </a:r>
          </a:p>
          <a:p>
            <a:endParaRPr lang="en-US" dirty="0" smtClean="0"/>
          </a:p>
          <a:p>
            <a:r>
              <a:rPr lang="en-US" dirty="0" smtClean="0"/>
              <a:t>Hydrostatic</a:t>
            </a:r>
          </a:p>
          <a:p>
            <a:r>
              <a:rPr lang="en-US" dirty="0" smtClean="0"/>
              <a:t>Fix volume is taken in the pumping chamber</a:t>
            </a:r>
          </a:p>
          <a:p>
            <a:r>
              <a:rPr lang="en-US" dirty="0" smtClean="0"/>
              <a:t>No change in kinetic energy of fluid </a:t>
            </a:r>
          </a:p>
          <a:p>
            <a:r>
              <a:rPr lang="en-US" dirty="0" smtClean="0"/>
              <a:t>Pure pressure energy is in output side</a:t>
            </a:r>
          </a:p>
          <a:p>
            <a:r>
              <a:rPr lang="en-US" dirty="0" smtClean="0"/>
              <a:t>No slippage of fluid</a:t>
            </a:r>
          </a:p>
          <a:p>
            <a:r>
              <a:rPr lang="en-US" dirty="0" smtClean="0"/>
              <a:t>Always deliver constant volume of pump irrespective of pressure /resistance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restriction at delivery valve , more pressure </a:t>
            </a:r>
          </a:p>
          <a:p>
            <a:r>
              <a:rPr lang="en-US" dirty="0" smtClean="0"/>
              <a:t>The flow rate is dependent of speed alone</a:t>
            </a:r>
          </a:p>
          <a:p>
            <a:r>
              <a:rPr lang="en-US" dirty="0" smtClean="0"/>
              <a:t>Discharge is in discrete volumes and not continuous</a:t>
            </a:r>
          </a:p>
          <a:p>
            <a:r>
              <a:rPr lang="en-US" dirty="0" smtClean="0"/>
              <a:t>Based on configuration</a:t>
            </a:r>
          </a:p>
          <a:p>
            <a:pPr lvl="1"/>
            <a:r>
              <a:rPr lang="en-US" dirty="0" smtClean="0"/>
              <a:t>Reciprocating type </a:t>
            </a:r>
          </a:p>
          <a:p>
            <a:pPr lvl="1"/>
            <a:r>
              <a:rPr lang="en-US" dirty="0" smtClean="0"/>
              <a:t>Rotary type</a:t>
            </a:r>
          </a:p>
          <a:p>
            <a:r>
              <a:rPr lang="en-US" dirty="0" smtClean="0"/>
              <a:t>Based on delivery </a:t>
            </a:r>
          </a:p>
          <a:p>
            <a:pPr lvl="1"/>
            <a:r>
              <a:rPr lang="en-US" dirty="0" smtClean="0"/>
              <a:t>Fixed delivery pumps	</a:t>
            </a:r>
          </a:p>
          <a:p>
            <a:pPr lvl="1"/>
            <a:r>
              <a:rPr lang="en-US" dirty="0" smtClean="0"/>
              <a:t>Variable delivery pumps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Axial plunger type	</a:t>
            </a:r>
          </a:p>
          <a:p>
            <a:pPr lvl="1"/>
            <a:r>
              <a:rPr lang="en-US" dirty="0" smtClean="0"/>
              <a:t>Radial Plunger type</a:t>
            </a:r>
          </a:p>
          <a:p>
            <a:pPr lvl="1"/>
            <a:r>
              <a:rPr lang="en-US" dirty="0" smtClean="0"/>
              <a:t>Series plunger type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Reciprocating type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Vane pump</a:t>
            </a:r>
          </a:p>
          <a:p>
            <a:r>
              <a:rPr lang="en-US" dirty="0" smtClean="0"/>
              <a:t>Gear Pump	</a:t>
            </a:r>
          </a:p>
          <a:p>
            <a:r>
              <a:rPr lang="en-US" dirty="0" smtClean="0"/>
              <a:t>Screw Pump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type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delivery</a:t>
            </a:r>
          </a:p>
          <a:p>
            <a:pPr lvl="1"/>
            <a:r>
              <a:rPr lang="en-US" dirty="0" smtClean="0"/>
              <a:t>(at fixed rpm, rate of flow is fixed)</a:t>
            </a:r>
          </a:p>
          <a:p>
            <a:pPr lvl="1"/>
            <a:r>
              <a:rPr lang="en-US" dirty="0" smtClean="0"/>
              <a:t>fixed geometrical displacement</a:t>
            </a:r>
          </a:p>
          <a:p>
            <a:pPr lvl="1"/>
            <a:r>
              <a:rPr lang="en-US" dirty="0" smtClean="0"/>
              <a:t>But flow control valve can be used</a:t>
            </a:r>
          </a:p>
          <a:p>
            <a:pPr lvl="1"/>
            <a:r>
              <a:rPr lang="en-US" dirty="0" smtClean="0"/>
              <a:t>Simple in construction</a:t>
            </a:r>
          </a:p>
          <a:p>
            <a:pPr lvl="1"/>
            <a:r>
              <a:rPr lang="en-US" dirty="0" smtClean="0"/>
              <a:t>Volume delivered per revolution can not be changed</a:t>
            </a:r>
          </a:p>
          <a:p>
            <a:r>
              <a:rPr lang="en-US" dirty="0" smtClean="0"/>
              <a:t>Variable delivery</a:t>
            </a:r>
          </a:p>
          <a:p>
            <a:pPr lvl="1"/>
            <a:r>
              <a:rPr lang="en-US" dirty="0" smtClean="0"/>
              <a:t>Varying geometrical displacement</a:t>
            </a:r>
          </a:p>
          <a:p>
            <a:pPr lvl="1"/>
            <a:r>
              <a:rPr lang="en-US" dirty="0" smtClean="0"/>
              <a:t>Volume delivered per revolution can be changed </a:t>
            </a:r>
          </a:p>
          <a:p>
            <a:pPr lvl="1"/>
            <a:r>
              <a:rPr lang="en-US" dirty="0" smtClean="0"/>
              <a:t>Complex in design, construction, operation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Disp</a:t>
            </a:r>
            <a:r>
              <a:rPr lang="en-US" dirty="0" smtClean="0"/>
              <a:t> pumps based on delivery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External work is imparted to the fluid in the control volume in the form of kinetic energy</a:t>
            </a:r>
          </a:p>
          <a:p>
            <a:r>
              <a:rPr lang="en-US" dirty="0" smtClean="0"/>
              <a:t>Fast rotating impeller</a:t>
            </a:r>
          </a:p>
          <a:p>
            <a:r>
              <a:rPr lang="en-US" dirty="0" smtClean="0"/>
              <a:t>Kinetic energy increases</a:t>
            </a:r>
          </a:p>
          <a:p>
            <a:r>
              <a:rPr lang="en-US" dirty="0" smtClean="0"/>
              <a:t>Fluid starts moving at high velocity</a:t>
            </a:r>
          </a:p>
          <a:p>
            <a:r>
              <a:rPr lang="en-US" dirty="0" smtClean="0"/>
              <a:t>Velocity head is converted into pressure head</a:t>
            </a:r>
          </a:p>
          <a:p>
            <a:r>
              <a:rPr lang="en-US" dirty="0" smtClean="0"/>
              <a:t>Fluid moves continuously</a:t>
            </a:r>
          </a:p>
          <a:p>
            <a:r>
              <a:rPr lang="en-US" dirty="0" smtClean="0"/>
              <a:t>Discharge is continuous  not discrete</a:t>
            </a:r>
          </a:p>
          <a:p>
            <a:r>
              <a:rPr lang="en-US" dirty="0" smtClean="0"/>
              <a:t>Continuous process of suction, rotary motion, discharge</a:t>
            </a:r>
          </a:p>
          <a:p>
            <a:r>
              <a:rPr lang="en-US" dirty="0" smtClean="0"/>
              <a:t>Pressure variation is continuous from the suction to the discharge line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Rotodynamic</a:t>
            </a:r>
            <a:r>
              <a:rPr lang="en-US" dirty="0" smtClean="0"/>
              <a:t> Pumps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419225"/>
            <a:ext cx="80200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displacement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Rotodynamic</a:t>
                      </a:r>
                      <a:r>
                        <a:rPr lang="en-US" dirty="0" smtClean="0"/>
                        <a:t> pump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Delivers in discrete volumes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delivery per stroke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Suction and delivery is continuous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pressure and high pressure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such regions. Variation is continuous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 done is in the form of pressure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done is in the form of kinetic energy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limit to maximum</a:t>
                      </a:r>
                      <a:r>
                        <a:rPr lang="en-US" baseline="0" dirty="0" smtClean="0"/>
                        <a:t>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 to max pressure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(siding vane pumps)			</a:t>
            </a:r>
          </a:p>
          <a:p>
            <a:r>
              <a:rPr lang="en-US" dirty="0" smtClean="0"/>
              <a:t>Components	</a:t>
            </a:r>
          </a:p>
          <a:p>
            <a:pPr lvl="1"/>
            <a:r>
              <a:rPr lang="en-US" dirty="0" smtClean="0"/>
              <a:t>Rotor with radial slots</a:t>
            </a:r>
          </a:p>
          <a:p>
            <a:pPr lvl="1"/>
            <a:r>
              <a:rPr lang="en-US" dirty="0" smtClean="0"/>
              <a:t>Sliding vanes</a:t>
            </a:r>
          </a:p>
          <a:p>
            <a:pPr lvl="1"/>
            <a:r>
              <a:rPr lang="en-US" dirty="0" smtClean="0"/>
              <a:t>Circular ring or casing (stator)</a:t>
            </a:r>
          </a:p>
          <a:p>
            <a:pPr lvl="1"/>
            <a:r>
              <a:rPr lang="en-US" dirty="0" smtClean="0"/>
              <a:t>Port plates with kidney shaped inlet and delivery ports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Vane pumps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displacement</a:t>
            </a:r>
          </a:p>
          <a:p>
            <a:pPr lvl="1"/>
            <a:r>
              <a:rPr lang="en-US" dirty="0" smtClean="0"/>
              <a:t>Unbalanced </a:t>
            </a:r>
          </a:p>
          <a:p>
            <a:pPr lvl="1"/>
            <a:r>
              <a:rPr lang="en-US" dirty="0" smtClean="0"/>
              <a:t>Balanced (elliptical and not circular) </a:t>
            </a:r>
          </a:p>
          <a:p>
            <a:pPr lvl="2"/>
            <a:r>
              <a:rPr lang="en-US" dirty="0" smtClean="0"/>
              <a:t>Rotor is mounted co axial with the stator</a:t>
            </a:r>
          </a:p>
          <a:p>
            <a:pPr lvl="2"/>
            <a:r>
              <a:rPr lang="en-US" dirty="0" smtClean="0"/>
              <a:t>Diametrically opposite regions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vane pumps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Vane Pumps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2959" y="1481138"/>
            <a:ext cx="74780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7314061" cy="33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4062" y="1796256"/>
            <a:ext cx="50958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3650" y="2586831"/>
            <a:ext cx="40767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4953000"/>
            <a:ext cx="7543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Variable displacement. Zero discharge  (zero eccentricity)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0" y="2401094"/>
            <a:ext cx="4191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4953000"/>
            <a:ext cx="7543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Variable displacement. Max discharge position (max eccentricity)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Variable displacement</a:t>
            </a:r>
            <a:br>
              <a:rPr lang="en-US" sz="3100" dirty="0" smtClean="0"/>
            </a:br>
            <a:r>
              <a:rPr lang="en-US" sz="3100" dirty="0" smtClean="0"/>
              <a:t>Eccentricity between rotor and casing can be adjusted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077225" cy="38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09472"/>
            <a:ext cx="8229600" cy="32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5029200"/>
            <a:ext cx="3352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Pressure Compensated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51742"/>
            <a:ext cx="8229600" cy="15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6576" y="1481138"/>
            <a:ext cx="63108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diagram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1766" y="1481138"/>
            <a:ext cx="556046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Discharge remains constant irrespective of pressure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 compensated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Q=4</a:t>
            </a:r>
            <a:r>
              <a:rPr lang="el-GR" dirty="0" smtClean="0"/>
              <a:t>π</a:t>
            </a:r>
            <a:r>
              <a:rPr lang="en-US" dirty="0" smtClean="0"/>
              <a:t>R b e n</a:t>
            </a:r>
          </a:p>
          <a:p>
            <a:r>
              <a:rPr lang="en-US" dirty="0" smtClean="0"/>
              <a:t>R= radius of casing</a:t>
            </a:r>
          </a:p>
          <a:p>
            <a:r>
              <a:rPr lang="en-US" dirty="0" smtClean="0"/>
              <a:t>b= breadth of vane</a:t>
            </a:r>
          </a:p>
          <a:p>
            <a:r>
              <a:rPr lang="en-US" dirty="0" smtClean="0"/>
              <a:t>e= eccentricity</a:t>
            </a:r>
          </a:p>
          <a:p>
            <a:r>
              <a:rPr lang="en-US" dirty="0" smtClean="0"/>
              <a:t>n= rpm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Geometric displacement  of a vane pump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5887" y="2062956"/>
            <a:ext cx="63722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0835" y="1481138"/>
            <a:ext cx="526232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5867400"/>
            <a:ext cx="3581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Characteristics of vane pumps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7850" y="1591469"/>
            <a:ext cx="54483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 to high pressure applications</a:t>
            </a:r>
          </a:p>
          <a:p>
            <a:r>
              <a:rPr lang="en-US" dirty="0" smtClean="0"/>
              <a:t>Production is easy</a:t>
            </a:r>
          </a:p>
          <a:p>
            <a:r>
              <a:rPr lang="en-US" dirty="0" smtClean="0"/>
              <a:t>Variable discharge can be easily obtained</a:t>
            </a:r>
          </a:p>
          <a:p>
            <a:r>
              <a:rPr lang="en-US" dirty="0" smtClean="0"/>
              <a:t>Flow is more ripple free</a:t>
            </a:r>
          </a:p>
          <a:p>
            <a:r>
              <a:rPr lang="en-US" dirty="0" smtClean="0"/>
              <a:t>Low noise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Salient features of Vane pumps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Unbalanced rotor as high and low pressure to the two sides</a:t>
            </a:r>
          </a:p>
          <a:p>
            <a:r>
              <a:rPr lang="en-US" dirty="0" smtClean="0"/>
              <a:t>Suction side below atmospheric</a:t>
            </a:r>
          </a:p>
          <a:p>
            <a:r>
              <a:rPr lang="en-US" dirty="0" smtClean="0"/>
              <a:t>Delivery side, very high pressure</a:t>
            </a:r>
          </a:p>
          <a:p>
            <a:r>
              <a:rPr lang="en-US" dirty="0" smtClean="0"/>
              <a:t>Vane loading, wear and tear, friction , losses</a:t>
            </a:r>
          </a:p>
          <a:p>
            <a:r>
              <a:rPr lang="en-US" dirty="0" smtClean="0"/>
              <a:t>Vane loading centrifugal action/ spring force</a:t>
            </a:r>
          </a:p>
          <a:p>
            <a:r>
              <a:rPr lang="en-US" dirty="0" smtClean="0"/>
              <a:t>Connecting to system pressure (rotor and vanes)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Drawbacks of vane pumps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displacement pump</a:t>
            </a:r>
          </a:p>
          <a:p>
            <a:r>
              <a:rPr lang="en-US" dirty="0" smtClean="0"/>
              <a:t>High pressure</a:t>
            </a:r>
          </a:p>
          <a:p>
            <a:r>
              <a:rPr lang="en-US" dirty="0" smtClean="0"/>
              <a:t>Low discharge</a:t>
            </a:r>
          </a:p>
          <a:p>
            <a:r>
              <a:rPr lang="en-US" dirty="0" smtClean="0"/>
              <a:t>Simple in design</a:t>
            </a:r>
          </a:p>
          <a:p>
            <a:r>
              <a:rPr lang="en-US" dirty="0" smtClean="0"/>
              <a:t>Cheap</a:t>
            </a:r>
          </a:p>
          <a:p>
            <a:r>
              <a:rPr lang="en-US" dirty="0" smtClean="0"/>
              <a:t>Handle variety fluids (not water)</a:t>
            </a:r>
          </a:p>
          <a:p>
            <a:r>
              <a:rPr lang="en-US" dirty="0" smtClean="0"/>
              <a:t>Classification of gear pumps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Pump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Basics</a:t>
            </a:r>
          </a:p>
          <a:p>
            <a:r>
              <a:rPr lang="en-US" dirty="0" smtClean="0"/>
              <a:t>Advantages and limitation</a:t>
            </a:r>
          </a:p>
          <a:p>
            <a:r>
              <a:rPr lang="en-US" dirty="0" smtClean="0"/>
              <a:t>Fluid power distribution</a:t>
            </a:r>
          </a:p>
          <a:p>
            <a:r>
              <a:rPr lang="en-US" dirty="0" smtClean="0"/>
              <a:t>Standard symbols</a:t>
            </a:r>
          </a:p>
          <a:p>
            <a:r>
              <a:rPr lang="en-US" dirty="0" smtClean="0"/>
              <a:t>Energy loss in Hydraulic systems</a:t>
            </a:r>
          </a:p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principle of working of Gear Pump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5050" y="1701006"/>
            <a:ext cx="45339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5715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the direction of rotation and direction of 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characteristics of external gear pump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594741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1524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Y axis Discharge in LPM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Excessive side loading on the shaft due to difference in pressure</a:t>
            </a:r>
          </a:p>
          <a:p>
            <a:r>
              <a:rPr lang="en-US" dirty="0" smtClean="0"/>
              <a:t>Side thrust on gear shaft due to helix angle in helical gears</a:t>
            </a:r>
          </a:p>
          <a:p>
            <a:pPr lvl="1"/>
            <a:r>
              <a:rPr lang="en-US" dirty="0" smtClean="0"/>
              <a:t>Herring bone gears are suggested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 of gear pump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Superior to spur gear pumps</a:t>
            </a:r>
          </a:p>
          <a:p>
            <a:r>
              <a:rPr lang="en-US" dirty="0" smtClean="0"/>
              <a:t>Overlapping of teeth- continuous , smooth, uniform discharge </a:t>
            </a:r>
          </a:p>
          <a:p>
            <a:r>
              <a:rPr lang="en-US" dirty="0" smtClean="0"/>
              <a:t>Less noisy</a:t>
            </a:r>
          </a:p>
          <a:p>
            <a:r>
              <a:rPr lang="en-US" dirty="0" smtClean="0"/>
              <a:t>Side thrust is main drawback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Helical gear pumps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helix</a:t>
            </a:r>
          </a:p>
          <a:p>
            <a:r>
              <a:rPr lang="en-US" dirty="0" smtClean="0"/>
              <a:t>Side thrust is eliminated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Herring bone gear pump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gear pumps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9725" y="1572419"/>
            <a:ext cx="5924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divider is stationary </a:t>
            </a:r>
          </a:p>
          <a:p>
            <a:r>
              <a:rPr lang="en-US" dirty="0" smtClean="0"/>
              <a:t>Pinion rotates so the internal gear also rotates in same direction</a:t>
            </a:r>
          </a:p>
          <a:p>
            <a:r>
              <a:rPr lang="en-US" dirty="0" smtClean="0"/>
              <a:t>Suction and discharge ports are at back side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Gerotor</a:t>
            </a:r>
            <a:r>
              <a:rPr lang="en-US" dirty="0" smtClean="0"/>
              <a:t> Pump (Internal meshing)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3562" y="2286794"/>
            <a:ext cx="54768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 Pumps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4593" y="1481138"/>
            <a:ext cx="6274813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1371600"/>
            <a:ext cx="2286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Screws mesh (like gears mesh)</a:t>
            </a:r>
          </a:p>
          <a:p>
            <a:r>
              <a:rPr lang="en-US" dirty="0" smtClean="0"/>
              <a:t>Driving screw , driven screw</a:t>
            </a:r>
          </a:p>
          <a:p>
            <a:r>
              <a:rPr lang="en-US" dirty="0" smtClean="0"/>
              <a:t>Axial flow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Wide range of flow and pressure</a:t>
            </a:r>
          </a:p>
          <a:p>
            <a:pPr lvl="1"/>
            <a:r>
              <a:rPr lang="en-US" dirty="0" smtClean="0"/>
              <a:t>Wide range of liquids</a:t>
            </a:r>
          </a:p>
          <a:p>
            <a:pPr lvl="1"/>
            <a:r>
              <a:rPr lang="en-US" dirty="0" smtClean="0"/>
              <a:t>Low internal velocities</a:t>
            </a:r>
          </a:p>
          <a:p>
            <a:pPr lvl="1"/>
            <a:r>
              <a:rPr lang="en-US" dirty="0" smtClean="0"/>
              <a:t>Low vibration and noise</a:t>
            </a:r>
          </a:p>
          <a:p>
            <a:pPr lvl="1"/>
            <a:r>
              <a:rPr lang="en-US" dirty="0" smtClean="0"/>
              <a:t>Pulsation free</a:t>
            </a:r>
          </a:p>
          <a:p>
            <a:pPr lvl="1"/>
            <a:r>
              <a:rPr lang="en-US" dirty="0" smtClean="0"/>
              <a:t>Rugged and compact]</a:t>
            </a:r>
          </a:p>
          <a:p>
            <a:pPr lvl="1"/>
            <a:r>
              <a:rPr lang="en-US" dirty="0" smtClean="0"/>
              <a:t>High speed operation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Pump-</a:t>
            </a:r>
          </a:p>
          <a:p>
            <a:pPr lvl="1"/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Vane pump</a:t>
            </a:r>
          </a:p>
          <a:p>
            <a:pPr lvl="1"/>
            <a:r>
              <a:rPr lang="en-US" dirty="0" smtClean="0"/>
              <a:t>Gear pump</a:t>
            </a:r>
          </a:p>
          <a:p>
            <a:pPr lvl="1"/>
            <a:r>
              <a:rPr lang="en-US" dirty="0" smtClean="0"/>
              <a:t>Radial pump</a:t>
            </a:r>
          </a:p>
          <a:p>
            <a:pPr lvl="1"/>
            <a:r>
              <a:rPr lang="en-US" dirty="0" smtClean="0"/>
              <a:t>Axial plunger pump</a:t>
            </a:r>
          </a:p>
          <a:p>
            <a:pPr lvl="1"/>
            <a:r>
              <a:rPr lang="en-US" dirty="0" smtClean="0"/>
              <a:t>Screw  pump</a:t>
            </a:r>
          </a:p>
          <a:p>
            <a:r>
              <a:rPr lang="en-US" dirty="0" smtClean="0"/>
              <a:t>Power and efficiency calculations</a:t>
            </a:r>
          </a:p>
          <a:p>
            <a:r>
              <a:rPr lang="en-US" dirty="0" smtClean="0"/>
              <a:t>Characteristic curves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Cost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screw pumps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Pumping action is caused by a special cam arrangement.</a:t>
            </a:r>
          </a:p>
          <a:p>
            <a:r>
              <a:rPr lang="en-US" dirty="0" smtClean="0"/>
              <a:t>More cylinders, more uniform flow</a:t>
            </a:r>
          </a:p>
          <a:p>
            <a:r>
              <a:rPr lang="en-US" dirty="0" smtClean="0"/>
              <a:t>Cylinders can be arranged in </a:t>
            </a:r>
          </a:p>
          <a:p>
            <a:pPr lvl="1"/>
            <a:r>
              <a:rPr lang="en-US" dirty="0" smtClean="0"/>
              <a:t>Axial plunger</a:t>
            </a:r>
          </a:p>
          <a:p>
            <a:pPr lvl="2"/>
            <a:r>
              <a:rPr lang="en-US" dirty="0" smtClean="0"/>
              <a:t>Bent axis type </a:t>
            </a:r>
          </a:p>
          <a:p>
            <a:pPr lvl="2"/>
            <a:r>
              <a:rPr lang="en-US" dirty="0" smtClean="0"/>
              <a:t>Swash plate type </a:t>
            </a:r>
          </a:p>
          <a:p>
            <a:pPr lvl="2"/>
            <a:r>
              <a:rPr lang="en-US" dirty="0" smtClean="0"/>
              <a:t>Rotating cylinder type </a:t>
            </a:r>
          </a:p>
          <a:p>
            <a:pPr lvl="2"/>
            <a:r>
              <a:rPr lang="en-US" dirty="0" smtClean="0"/>
              <a:t>Rotating swash plate type </a:t>
            </a:r>
          </a:p>
          <a:p>
            <a:pPr lvl="1"/>
            <a:r>
              <a:rPr lang="en-US" dirty="0" smtClean="0"/>
              <a:t>Radial plunger </a:t>
            </a:r>
          </a:p>
          <a:p>
            <a:pPr lvl="1"/>
            <a:r>
              <a:rPr lang="en-US" dirty="0" smtClean="0"/>
              <a:t>Inline plunger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Plunger (piston pumps)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0770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1752600"/>
            <a:ext cx="2895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Bent Axis 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Swash plate type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201069"/>
            <a:ext cx="5924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dirty="0" smtClean="0"/>
              <a:t>Rotating cylinder type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7096"/>
            <a:ext cx="8229600" cy="401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dirty="0" smtClean="0"/>
              <a:t>Rotating swash plate type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1532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4290"/>
            <a:ext cx="8229600" cy="377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 performance 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37808"/>
            <a:ext cx="8229600" cy="301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Power= pressure x discharge</a:t>
            </a:r>
          </a:p>
          <a:p>
            <a:endParaRPr lang="en-US" dirty="0" smtClean="0"/>
          </a:p>
          <a:p>
            <a:r>
              <a:rPr lang="en-US" dirty="0" smtClean="0"/>
              <a:t>A separate presentation will be shared on numerical/ problems on pumps based on SPPU syllabus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allowable pump speeds</a:t>
            </a:r>
          </a:p>
          <a:p>
            <a:r>
              <a:rPr lang="en-US" sz="3200" dirty="0" smtClean="0"/>
              <a:t>Max and safe system pressure in working conditions</a:t>
            </a:r>
          </a:p>
          <a:p>
            <a:r>
              <a:rPr lang="en-US" sz="3200" dirty="0" smtClean="0"/>
              <a:t>Performance characteristics</a:t>
            </a:r>
          </a:p>
          <a:p>
            <a:r>
              <a:rPr lang="en-US" sz="3200" dirty="0" smtClean="0"/>
              <a:t>Efficiency</a:t>
            </a:r>
          </a:p>
          <a:p>
            <a:r>
              <a:rPr lang="en-US" sz="3200" dirty="0" smtClean="0"/>
              <a:t>Durability</a:t>
            </a:r>
          </a:p>
          <a:p>
            <a:r>
              <a:rPr lang="en-US" sz="3200" dirty="0" smtClean="0"/>
              <a:t>Operating reliability</a:t>
            </a:r>
          </a:p>
          <a:p>
            <a:r>
              <a:rPr lang="en-US" sz="3200" dirty="0" smtClean="0"/>
              <a:t>Operation at variable loads/speeds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the selection of type of pump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Friction </a:t>
            </a:r>
          </a:p>
          <a:p>
            <a:r>
              <a:rPr lang="en-US" dirty="0" smtClean="0"/>
              <a:t>Leakages</a:t>
            </a:r>
          </a:p>
          <a:p>
            <a:r>
              <a:rPr lang="en-US" dirty="0" smtClean="0"/>
              <a:t>Losses due to friction increase with rise in viscosity</a:t>
            </a:r>
          </a:p>
          <a:p>
            <a:r>
              <a:rPr lang="en-US" dirty="0" smtClean="0"/>
              <a:t>Losses due to leakage decrease with rise in viscosity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Cost</a:t>
            </a:r>
          </a:p>
          <a:p>
            <a:r>
              <a:rPr lang="en-US" sz="3200" dirty="0" smtClean="0"/>
              <a:t>Variable discharge capability</a:t>
            </a:r>
          </a:p>
          <a:p>
            <a:r>
              <a:rPr lang="en-US" sz="3200" dirty="0" smtClean="0"/>
              <a:t>Wear</a:t>
            </a:r>
          </a:p>
          <a:p>
            <a:r>
              <a:rPr lang="en-US" sz="3200" dirty="0" smtClean="0"/>
              <a:t>Temperature of operation	</a:t>
            </a:r>
          </a:p>
          <a:p>
            <a:r>
              <a:rPr lang="en-US" sz="3200" dirty="0" smtClean="0"/>
              <a:t>Noise</a:t>
            </a:r>
          </a:p>
          <a:p>
            <a:r>
              <a:rPr lang="en-US" sz="3200" dirty="0" smtClean="0"/>
              <a:t>Manufacturing characteristics</a:t>
            </a:r>
          </a:p>
          <a:p>
            <a:r>
              <a:rPr lang="en-US" sz="3200" dirty="0" smtClean="0"/>
              <a:t>Power to weight ratio</a:t>
            </a:r>
          </a:p>
          <a:p>
            <a:r>
              <a:rPr lang="en-US" sz="3200" dirty="0" smtClean="0"/>
              <a:t>compactness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</a:t>
            </a:r>
            <a:r>
              <a:rPr lang="en-US" dirty="0" smtClean="0"/>
              <a:t>= coefficient of frictional loss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p</a:t>
            </a:r>
            <a:r>
              <a:rPr lang="en-US" dirty="0" smtClean="0"/>
              <a:t>= head loss …….meters of fluid</a:t>
            </a:r>
          </a:p>
          <a:p>
            <a:r>
              <a:rPr lang="en-US" dirty="0" smtClean="0"/>
              <a:t>V= velocity …m/s</a:t>
            </a:r>
          </a:p>
          <a:p>
            <a:r>
              <a:rPr lang="en-US" dirty="0" smtClean="0"/>
              <a:t>l= length of pipe …..m</a:t>
            </a:r>
          </a:p>
          <a:p>
            <a:r>
              <a:rPr lang="en-US" dirty="0" smtClean="0"/>
              <a:t>d= diameter of pipe ….m</a:t>
            </a:r>
          </a:p>
          <a:p>
            <a:r>
              <a:rPr lang="en-US" dirty="0" smtClean="0"/>
              <a:t>g= acceleration due to gravity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loss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828800" y="4419600"/>
          <a:ext cx="4495800" cy="1352550"/>
        </p:xfrm>
        <a:graphic>
          <a:graphicData uri="http://schemas.openxmlformats.org/presentationml/2006/ole">
            <p:oleObj spid="_x0000_s1027" name="Equation" r:id="rId3" imgW="119376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3400" dirty="0" smtClean="0"/>
              <a:t>λ</a:t>
            </a:r>
            <a:r>
              <a:rPr lang="en-US" sz="3400" dirty="0" smtClean="0"/>
              <a:t> depends of </a:t>
            </a:r>
          </a:p>
          <a:p>
            <a:r>
              <a:rPr lang="en-US" sz="3400" dirty="0" smtClean="0"/>
              <a:t>Type of fluid flow</a:t>
            </a:r>
          </a:p>
          <a:p>
            <a:r>
              <a:rPr lang="en-US" sz="3400" dirty="0" smtClean="0"/>
              <a:t>Inner surface finish</a:t>
            </a:r>
          </a:p>
          <a:p>
            <a:r>
              <a:rPr lang="en-US" sz="3400" dirty="0" smtClean="0"/>
              <a:t>Viscosity</a:t>
            </a:r>
          </a:p>
          <a:p>
            <a:r>
              <a:rPr lang="en-US" sz="3400" dirty="0" smtClean="0"/>
              <a:t>Laminar flow, Polished pipes </a:t>
            </a:r>
            <a:r>
              <a:rPr lang="el-GR" sz="3400" dirty="0" smtClean="0"/>
              <a:t>λ</a:t>
            </a:r>
            <a:r>
              <a:rPr lang="en-US" sz="3400" dirty="0" smtClean="0"/>
              <a:t> =64/R</a:t>
            </a:r>
            <a:r>
              <a:rPr lang="en-US" sz="3400" baseline="-25000" dirty="0" smtClean="0"/>
              <a:t>e  </a:t>
            </a:r>
            <a:r>
              <a:rPr lang="en-US" sz="3400" dirty="0" smtClean="0"/>
              <a:t>(R</a:t>
            </a:r>
            <a:r>
              <a:rPr lang="en-US" sz="3400" baseline="-25000" dirty="0" smtClean="0"/>
              <a:t>e </a:t>
            </a:r>
            <a:r>
              <a:rPr lang="en-US" sz="3400" dirty="0" smtClean="0"/>
              <a:t> 2000 to 2300)</a:t>
            </a:r>
          </a:p>
          <a:p>
            <a:r>
              <a:rPr lang="en-US" sz="3400" dirty="0" smtClean="0"/>
              <a:t>Laminar flow, other pipes </a:t>
            </a:r>
            <a:r>
              <a:rPr lang="el-GR" sz="3400" dirty="0" smtClean="0"/>
              <a:t>λ</a:t>
            </a:r>
            <a:r>
              <a:rPr lang="en-US" sz="3400" dirty="0" smtClean="0"/>
              <a:t> =6.75/R</a:t>
            </a:r>
            <a:r>
              <a:rPr lang="en-US" sz="3400" baseline="-25000" dirty="0" smtClean="0"/>
              <a:t>e  </a:t>
            </a:r>
            <a:r>
              <a:rPr lang="en-US" sz="3400" dirty="0" smtClean="0"/>
              <a:t>(R</a:t>
            </a:r>
            <a:r>
              <a:rPr lang="en-US" sz="3400" baseline="-25000" dirty="0" smtClean="0"/>
              <a:t>e </a:t>
            </a:r>
            <a:r>
              <a:rPr lang="en-US" sz="3400" dirty="0" smtClean="0"/>
              <a:t> &lt; 1200)</a:t>
            </a:r>
          </a:p>
          <a:p>
            <a:r>
              <a:rPr lang="en-US" sz="3400" dirty="0" smtClean="0"/>
              <a:t>turbulent flow, other pipes </a:t>
            </a:r>
            <a:r>
              <a:rPr lang="el-GR" sz="3400" dirty="0" smtClean="0"/>
              <a:t>λ</a:t>
            </a:r>
            <a:r>
              <a:rPr lang="en-US" sz="3400" dirty="0" smtClean="0"/>
              <a:t> =0.316/R</a:t>
            </a:r>
            <a:r>
              <a:rPr lang="en-US" sz="3400" baseline="-25000" dirty="0" smtClean="0"/>
              <a:t>e  </a:t>
            </a:r>
            <a:r>
              <a:rPr lang="en-US" sz="3400" dirty="0" smtClean="0"/>
              <a:t>(R</a:t>
            </a:r>
            <a:r>
              <a:rPr lang="en-US" sz="3400" baseline="-25000" dirty="0" smtClean="0"/>
              <a:t>e </a:t>
            </a:r>
            <a:r>
              <a:rPr lang="en-US" sz="3400" dirty="0" smtClean="0"/>
              <a:t> &gt;2500)</a:t>
            </a:r>
          </a:p>
          <a:p>
            <a:r>
              <a:rPr lang="en-US" sz="3400" dirty="0" smtClean="0"/>
              <a:t>For laminar and turbulent  1200&lt;R</a:t>
            </a:r>
            <a:r>
              <a:rPr lang="en-US" sz="3400" baseline="-25000" dirty="0" smtClean="0"/>
              <a:t>e </a:t>
            </a:r>
            <a:r>
              <a:rPr lang="en-US" sz="3400" dirty="0" smtClean="0"/>
              <a:t> &lt;2000</a:t>
            </a:r>
            <a:endParaRPr lang="en-US" dirty="0" smtClean="0"/>
          </a:p>
          <a:p>
            <a:pPr>
              <a:buNone/>
            </a:pPr>
            <a:r>
              <a:rPr lang="en-US" baseline="-25000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K= factor of fitting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Pipe fittings</a:t>
            </a:r>
            <a:endParaRPr 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219200" y="1981200"/>
          <a:ext cx="3695700" cy="1670050"/>
        </p:xfrm>
        <a:graphic>
          <a:graphicData uri="http://schemas.openxmlformats.org/presentationml/2006/ole">
            <p:oleObj spid="_x0000_s2051" name="Equation" r:id="rId3" imgW="68580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378</TotalTime>
  <Words>1077</Words>
  <Application>Microsoft Office PowerPoint</Application>
  <PresentationFormat>On-screen Show (4:3)</PresentationFormat>
  <Paragraphs>259</Paragraphs>
  <Slides>61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Concourse</vt:lpstr>
      <vt:lpstr>Equation</vt:lpstr>
      <vt:lpstr>Unit 1- Basics of Fluid Power and Pumps (part1)</vt:lpstr>
      <vt:lpstr>Slide 2</vt:lpstr>
      <vt:lpstr>Slide 3</vt:lpstr>
      <vt:lpstr>Slide 4</vt:lpstr>
      <vt:lpstr>Slide 5</vt:lpstr>
      <vt:lpstr>Losses</vt:lpstr>
      <vt:lpstr>Head loss</vt:lpstr>
      <vt:lpstr>Slide 8</vt:lpstr>
      <vt:lpstr>Losses in Pipe fittings</vt:lpstr>
      <vt:lpstr>Slide 10</vt:lpstr>
      <vt:lpstr>Pumps</vt:lpstr>
      <vt:lpstr>Cavitation</vt:lpstr>
      <vt:lpstr>Slide 13</vt:lpstr>
      <vt:lpstr>classification</vt:lpstr>
      <vt:lpstr>Slide 15</vt:lpstr>
      <vt:lpstr>Reciprocating type </vt:lpstr>
      <vt:lpstr>Rotary type </vt:lpstr>
      <vt:lpstr>Positive Disp pumps based on delivery </vt:lpstr>
      <vt:lpstr>Rotodynamic Pumps</vt:lpstr>
      <vt:lpstr>Slide 20</vt:lpstr>
      <vt:lpstr>Vane pumps</vt:lpstr>
      <vt:lpstr>Classification of vane pumps</vt:lpstr>
      <vt:lpstr>Components of Vane Pumps</vt:lpstr>
      <vt:lpstr>Slide 24</vt:lpstr>
      <vt:lpstr>Slide 25</vt:lpstr>
      <vt:lpstr>Slide 26</vt:lpstr>
      <vt:lpstr>Slide 27</vt:lpstr>
      <vt:lpstr> Variable displacement Eccentricity between rotor and casing can be adjusted  </vt:lpstr>
      <vt:lpstr>Slide 29</vt:lpstr>
      <vt:lpstr>Slide 30</vt:lpstr>
      <vt:lpstr>Simplified diagram</vt:lpstr>
      <vt:lpstr>Pressure compensated  </vt:lpstr>
      <vt:lpstr>Geometric displacement  of a vane pump</vt:lpstr>
      <vt:lpstr> </vt:lpstr>
      <vt:lpstr>Slide 35</vt:lpstr>
      <vt:lpstr>Slide 36</vt:lpstr>
      <vt:lpstr>Salient features of Vane pumps</vt:lpstr>
      <vt:lpstr>Drawbacks of vane pumps</vt:lpstr>
      <vt:lpstr>Gear Pump </vt:lpstr>
      <vt:lpstr>Basic principle of working of Gear Pump</vt:lpstr>
      <vt:lpstr>Performance characteristics of external gear pump</vt:lpstr>
      <vt:lpstr>Drawback of gear pump </vt:lpstr>
      <vt:lpstr>Helical gear pumps </vt:lpstr>
      <vt:lpstr>Herring bone gear pump</vt:lpstr>
      <vt:lpstr>Internal gear pumps</vt:lpstr>
      <vt:lpstr>Slide 46</vt:lpstr>
      <vt:lpstr>Gerotor Pump (Internal meshing)</vt:lpstr>
      <vt:lpstr>Screw Pumps</vt:lpstr>
      <vt:lpstr>Slide 49</vt:lpstr>
      <vt:lpstr>Disadvantages of screw pumps</vt:lpstr>
      <vt:lpstr>Plunger (piston pumps)</vt:lpstr>
      <vt:lpstr>Slide 52</vt:lpstr>
      <vt:lpstr>Swash plate type</vt:lpstr>
      <vt:lpstr>Rotating cylinder type  </vt:lpstr>
      <vt:lpstr>Rotating swash plate type  </vt:lpstr>
      <vt:lpstr>Slide 56</vt:lpstr>
      <vt:lpstr>Pump performance </vt:lpstr>
      <vt:lpstr>Power</vt:lpstr>
      <vt:lpstr>Factors affecting the selection of type of pump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1- Basics of Fluid Power and Pumps</dc:title>
  <dc:creator>admin</dc:creator>
  <cp:lastModifiedBy>admin</cp:lastModifiedBy>
  <cp:revision>46</cp:revision>
  <dcterms:created xsi:type="dcterms:W3CDTF">2018-06-12T07:05:34Z</dcterms:created>
  <dcterms:modified xsi:type="dcterms:W3CDTF">2020-07-18T13:39:06Z</dcterms:modified>
</cp:coreProperties>
</file>